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1"/>
  </p:notesMasterIdLst>
  <p:sldIdLst>
    <p:sldId id="256" r:id="rId3"/>
    <p:sldId id="286" r:id="rId4"/>
    <p:sldId id="289" r:id="rId5"/>
    <p:sldId id="287" r:id="rId6"/>
    <p:sldId id="288" r:id="rId7"/>
    <p:sldId id="272" r:id="rId8"/>
    <p:sldId id="265" r:id="rId9"/>
    <p:sldId id="278" r:id="rId10"/>
    <p:sldId id="274" r:id="rId11"/>
    <p:sldId id="275" r:id="rId12"/>
    <p:sldId id="277" r:id="rId13"/>
    <p:sldId id="279" r:id="rId14"/>
    <p:sldId id="273" r:id="rId15"/>
    <p:sldId id="276" r:id="rId16"/>
    <p:sldId id="280" r:id="rId17"/>
    <p:sldId id="281" r:id="rId18"/>
    <p:sldId id="267" r:id="rId19"/>
    <p:sldId id="268" r:id="rId20"/>
    <p:sldId id="283" r:id="rId21"/>
    <p:sldId id="282" r:id="rId22"/>
    <p:sldId id="269" r:id="rId23"/>
    <p:sldId id="270" r:id="rId24"/>
    <p:sldId id="284" r:id="rId25"/>
    <p:sldId id="257" r:id="rId26"/>
    <p:sldId id="263" r:id="rId27"/>
    <p:sldId id="262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64" r:id="rId37"/>
    <p:sldId id="298" r:id="rId38"/>
    <p:sldId id="266" r:id="rId39"/>
    <p:sldId id="299" r:id="rId40"/>
    <p:sldId id="300" r:id="rId41"/>
    <p:sldId id="301" r:id="rId42"/>
    <p:sldId id="302" r:id="rId43"/>
    <p:sldId id="271" r:id="rId44"/>
    <p:sldId id="303" r:id="rId45"/>
    <p:sldId id="285" r:id="rId46"/>
    <p:sldId id="258" r:id="rId47"/>
    <p:sldId id="259" r:id="rId48"/>
    <p:sldId id="260" r:id="rId49"/>
    <p:sldId id="26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25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192" y="2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4EBED-02E6-2C4B-B347-11A9F15A6580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E5E2D-6807-4347-A4F9-592AB15C2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3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585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78d3779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e78d3779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64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e78d3779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e78d3779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595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e78d37794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e78d37794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730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e78d3779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e78d37794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456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e78d37794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e78d37794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032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e18c1bb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de18c1bb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105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de18c1bb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de18c1bb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684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e78d3779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e78d3779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253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e78d377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e78d377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045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de18c1b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de18c1b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586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78d3779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78d3779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930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de18c1b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de18c1b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11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de18c1bb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de18c1bb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51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e78d3779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e78d37794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41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e78d3779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e78d3779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819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e78d3779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e78d3779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57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6347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607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841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9475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2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815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961633" y="3708967"/>
            <a:ext cx="44012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2887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600" cy="3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992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6898967" y="1803500"/>
            <a:ext cx="4499200" cy="40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821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2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102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190" y="5558840"/>
            <a:ext cx="994351" cy="61101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2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10666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2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3142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892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9748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nb.mit.edu/f/5723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442/17au/lectures/CSE442-VisualEncoding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umbiaviz.github.io/2020s_w6998/project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  <a:br>
              <a:rPr lang="en-US" dirty="0"/>
            </a:br>
            <a:r>
              <a:rPr lang="en-US" dirty="0"/>
              <a:t>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Proposed two criteria for automatically choosing designs</a:t>
            </a:r>
          </a:p>
          <a:p>
            <a:pPr marL="0" indent="0">
              <a:buNone/>
            </a:pPr>
            <a:r>
              <a:rPr lang="en-US" dirty="0"/>
              <a:t>Expressiveness</a:t>
            </a:r>
          </a:p>
          <a:p>
            <a:pPr marL="457200" lvl="1" indent="0">
              <a:buNone/>
            </a:pPr>
            <a:r>
              <a:rPr lang="en-US" dirty="0"/>
              <a:t>all facts and only those facts are expressed in the graphical design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445" y="3417123"/>
            <a:ext cx="3989543" cy="38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7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Proposed two criteria for automatically choosing designs</a:t>
            </a:r>
          </a:p>
          <a:p>
            <a:pPr marL="0" indent="0">
              <a:buNone/>
            </a:pPr>
            <a:r>
              <a:rPr lang="en-US" dirty="0"/>
              <a:t>Expressiveness</a:t>
            </a:r>
          </a:p>
          <a:p>
            <a:pPr marL="457200" lvl="1" indent="0">
              <a:buNone/>
            </a:pPr>
            <a:r>
              <a:rPr lang="en-US" dirty="0"/>
              <a:t>all facts and only those facts are expressed in the graphical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Effectiveness</a:t>
            </a:r>
          </a:p>
          <a:p>
            <a:pPr marL="457200" lvl="1" indent="0">
              <a:buNone/>
            </a:pPr>
            <a:r>
              <a:rPr lang="en-US" dirty="0"/>
              <a:t>user can easily and unambiguously decode the graphical image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Want: most effective design that exactly expresses the data</a:t>
            </a:r>
          </a:p>
        </p:txBody>
      </p:sp>
    </p:spTree>
    <p:extLst>
      <p:ext uri="{BB962C8B-B14F-4D97-AF65-F5344CB8AC3E}">
        <p14:creationId xmlns:p14="http://schemas.microsoft.com/office/powerpoint/2010/main" val="101952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Logic program with hard constraints</a:t>
            </a:r>
          </a:p>
          <a:p>
            <a:pPr marL="0" indent="0">
              <a:buNone/>
            </a:pPr>
            <a:r>
              <a:rPr lang="en-US" dirty="0"/>
              <a:t>Exhaustive search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54500"/>
            <a:ext cx="10668000" cy="260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6888" y="3386667"/>
            <a:ext cx="3578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Bar Chart Rule</a:t>
            </a:r>
          </a:p>
        </p:txBody>
      </p:sp>
    </p:spTree>
    <p:extLst>
      <p:ext uri="{BB962C8B-B14F-4D97-AF65-F5344CB8AC3E}">
        <p14:creationId xmlns:p14="http://schemas.microsoft.com/office/powerpoint/2010/main" val="3770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Rule-based Heuristics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717" y="2756424"/>
            <a:ext cx="7690443" cy="322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36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ShowMe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Rule-based heuristics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833563"/>
            <a:ext cx="6718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coded heuristics and search procedure</a:t>
            </a:r>
          </a:p>
        </p:txBody>
      </p:sp>
    </p:spTree>
    <p:extLst>
      <p:ext uri="{BB962C8B-B14F-4D97-AF65-F5344CB8AC3E}">
        <p14:creationId xmlns:p14="http://schemas.microsoft.com/office/powerpoint/2010/main" val="183706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567" y="3012546"/>
            <a:ext cx="11082867" cy="832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APT </a:t>
            </a:r>
            <a:r>
              <a:rPr lang="en-US" dirty="0">
                <a:sym typeface="Wingdings"/>
              </a:rPr>
              <a:t> Polaris Defaults  </a:t>
            </a:r>
            <a:r>
              <a:rPr lang="en-US" dirty="0" err="1">
                <a:sym typeface="Wingdings"/>
              </a:rPr>
              <a:t>ShowMe</a:t>
            </a:r>
            <a:r>
              <a:rPr lang="en-US" dirty="0">
                <a:sym typeface="Wingdings"/>
              </a:rPr>
              <a:t>  Compass/Voyager  Draco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032933" y="3572933"/>
            <a:ext cx="9787467" cy="1582898"/>
          </a:xfrm>
          <a:custGeom>
            <a:avLst/>
            <a:gdLst>
              <a:gd name="connsiteX0" fmla="*/ 0 w 9787467"/>
              <a:gd name="connsiteY0" fmla="*/ 50800 h 1582898"/>
              <a:gd name="connsiteX1" fmla="*/ 3640667 w 9787467"/>
              <a:gd name="connsiteY1" fmla="*/ 1473200 h 1582898"/>
              <a:gd name="connsiteX2" fmla="*/ 8077200 w 9787467"/>
              <a:gd name="connsiteY2" fmla="*/ 1320800 h 1582898"/>
              <a:gd name="connsiteX3" fmla="*/ 9787467 w 9787467"/>
              <a:gd name="connsiteY3" fmla="*/ 0 h 158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7467" h="1582898">
                <a:moveTo>
                  <a:pt x="0" y="50800"/>
                </a:moveTo>
                <a:cubicBezTo>
                  <a:pt x="1147233" y="656166"/>
                  <a:pt x="2294467" y="1261533"/>
                  <a:pt x="3640667" y="1473200"/>
                </a:cubicBezTo>
                <a:cubicBezTo>
                  <a:pt x="4986867" y="1684867"/>
                  <a:pt x="7052733" y="1566333"/>
                  <a:pt x="8077200" y="1320800"/>
                </a:cubicBezTo>
                <a:cubicBezTo>
                  <a:pt x="9101667" y="1075267"/>
                  <a:pt x="9787467" y="0"/>
                  <a:pt x="9787467" y="0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4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6C46-8742-5E49-A708-27F76186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7663F-ACE4-274B-82DE-49D9B531E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constraint programming (ASP)</a:t>
            </a:r>
          </a:p>
          <a:p>
            <a:pPr marL="0" indent="0">
              <a:buNone/>
            </a:pPr>
            <a:r>
              <a:rPr lang="en-US" dirty="0"/>
              <a:t>Encode design studies as hard/soft constraints</a:t>
            </a:r>
          </a:p>
          <a:p>
            <a:pPr marL="457200" lvl="1" indent="0">
              <a:buNone/>
            </a:pPr>
            <a:r>
              <a:rPr lang="en-US" dirty="0"/>
              <a:t>Perception papers define partial rankings</a:t>
            </a:r>
          </a:p>
          <a:p>
            <a:pPr marL="0" indent="0">
              <a:buNone/>
            </a:pPr>
            <a:r>
              <a:rPr lang="en-US" b="1" dirty="0"/>
              <a:t>Learn weight penalties automatically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02" y="4204495"/>
            <a:ext cx="9003396" cy="23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9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2882-1F82-3449-A2AF-7860D206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48EB-141E-724A-B154-4F0163208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space: </a:t>
            </a:r>
            <a:r>
              <a:rPr lang="en-US" dirty="0" err="1"/>
              <a:t>vega</a:t>
            </a:r>
            <a:r>
              <a:rPr lang="en-US" dirty="0"/>
              <a:t>-lite specs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Hard constraints: incorrect specs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Soft constraints: preferences/ranking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Challenge: encoding </a:t>
            </a:r>
            <a:r>
              <a:rPr lang="en-US" dirty="0" err="1"/>
              <a:t>vega</a:t>
            </a:r>
            <a:r>
              <a:rPr lang="en-US" dirty="0"/>
              <a:t>-lite as ASP statements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16795" y="1977759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expressiveness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795" y="2696807"/>
            <a:ext cx="2568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effectiveness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6942665" y="1910290"/>
            <a:ext cx="338666" cy="719712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533" y="-2921994"/>
            <a:ext cx="7128933" cy="26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4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2882-1F82-3449-A2AF-7860D206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48EB-141E-724A-B154-4F0163208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Atom :- L1, ..., Ln. 		// Atom is true if L1,...,Ln are true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Atom					// Atom is true (like a data row)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:- L1, ..., Ln.			// L1,...,Ln evaluates to False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:- L1, ..., Ln. [2]			// Penalize result by 2 if violated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Return set of Atoms that obey the rules and minimize penalties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533" y="5104099"/>
            <a:ext cx="6017685" cy="15806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95067" y="4811713"/>
            <a:ext cx="3919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violations of rule p</a:t>
            </a:r>
            <a:r>
              <a:rPr lang="en-US" sz="32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1356" y="4811712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97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9865-7DB8-EE4A-969C-D47DAEC5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DD13A-E1DC-A54F-9DCF-E8013CBA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Adds+Drops</a:t>
            </a:r>
            <a:r>
              <a:rPr lang="en-US" dirty="0"/>
              <a:t>: will adjust presentation/scribe schedule tonight</a:t>
            </a:r>
          </a:p>
          <a:p>
            <a:r>
              <a:rPr lang="en-US" dirty="0"/>
              <a:t>Let me know if you are NOT ok with being moved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Presentations: send slides to </a:t>
            </a:r>
            <a:r>
              <a:rPr lang="en-US" dirty="0" err="1"/>
              <a:t>yiru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Website: reviews, slides, announcements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63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Language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8776"/>
          <a:stretch/>
        </p:blipFill>
        <p:spPr>
          <a:xfrm>
            <a:off x="973666" y="1959498"/>
            <a:ext cx="6527800" cy="1601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66" y="4005230"/>
            <a:ext cx="6866467" cy="943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66" y="5422899"/>
            <a:ext cx="6866467" cy="12711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7333" y="1524002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Define types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7333" y="3640665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Hard Constraints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7333" y="5058795"/>
            <a:ext cx="4275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Encodings require channel and type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65202"/>
          <a:stretch/>
        </p:blipFill>
        <p:spPr>
          <a:xfrm>
            <a:off x="8136466" y="1959498"/>
            <a:ext cx="3868923" cy="41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0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39AC-DC07-7843-8814-8985E8E2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Soft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75D-E82D-A345-9B4A-A94D9C294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Dozens, hundreds of soft constraints, how to assign weights?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(is hand assignment as hard as heuristics)?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User studies generate pairs of (v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) where v</a:t>
            </a:r>
            <a:r>
              <a:rPr lang="en-US" baseline="-25000" dirty="0"/>
              <a:t>1</a:t>
            </a:r>
            <a:r>
              <a:rPr lang="en-US" dirty="0"/>
              <a:t> preferred over v</a:t>
            </a:r>
            <a:r>
              <a:rPr lang="en-US" baseline="-25000" dirty="0"/>
              <a:t>2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</a:t>
            </a:r>
            <a:r>
              <a:rPr lang="en-US" dirty="0" err="1"/>
              <a:t>RankSVM</a:t>
            </a:r>
            <a:r>
              <a:rPr lang="en-US" dirty="0"/>
              <a:t> to learn what soft constraint weights will most preserve the ranking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Run </a:t>
            </a:r>
            <a:r>
              <a:rPr lang="en-US" dirty="0" err="1"/>
              <a:t>draco</a:t>
            </a:r>
            <a:r>
              <a:rPr lang="en-US" dirty="0"/>
              <a:t> and count # violations of each rule for each vis v</a:t>
            </a:r>
            <a:r>
              <a:rPr lang="en-US" baseline="-25000" dirty="0"/>
              <a:t>i</a:t>
            </a:r>
            <a:endParaRPr lang="en-US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Rule = feature vector of violation counts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Train SVM to learn weights</a:t>
            </a:r>
          </a:p>
        </p:txBody>
      </p:sp>
    </p:spTree>
    <p:extLst>
      <p:ext uri="{BB962C8B-B14F-4D97-AF65-F5344CB8AC3E}">
        <p14:creationId xmlns:p14="http://schemas.microsoft.com/office/powerpoint/2010/main" val="838083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6C02-33F4-8D42-A0DF-3EEC19FC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Evaluation/Experiments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30F1-7E67-214E-A620-55735D9BB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Should show</a:t>
            </a:r>
          </a:p>
          <a:p>
            <a:r>
              <a:rPr lang="en-US" dirty="0"/>
              <a:t>Can express previous systems (APT, Voyager/Compass)</a:t>
            </a:r>
          </a:p>
          <a:p>
            <a:r>
              <a:rPr lang="en-US" dirty="0"/>
              <a:t>Not </a:t>
            </a:r>
            <a:r>
              <a:rPr lang="en-US" dirty="0" err="1"/>
              <a:t>embarassingly</a:t>
            </a:r>
            <a:r>
              <a:rPr lang="en-US" dirty="0"/>
              <a:t> slow (benefits from fast constraint solver)</a:t>
            </a:r>
          </a:p>
          <a:p>
            <a:r>
              <a:rPr lang="en-US" dirty="0"/>
              <a:t>Can incorporate new user studies</a:t>
            </a:r>
          </a:p>
          <a:p>
            <a:r>
              <a:rPr lang="en-US" dirty="0"/>
              <a:t>Weight learning 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316" y="3501072"/>
            <a:ext cx="4942417" cy="335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Draco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00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killer use cases for a system like Draco?</a:t>
            </a:r>
          </a:p>
          <a:p>
            <a:pPr lvl="1"/>
            <a:r>
              <a:rPr lang="en-US" dirty="0"/>
              <a:t>Data variation, not design variation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5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the limitations of Draco’s ASP approach?</a:t>
            </a:r>
          </a:p>
          <a:p>
            <a:r>
              <a:rPr lang="en-US" dirty="0"/>
              <a:t>ASP rules need to flatten the grammar (search space)</a:t>
            </a:r>
          </a:p>
          <a:p>
            <a:r>
              <a:rPr lang="en-US" dirty="0"/>
              <a:t>Composition of transformations.  </a:t>
            </a:r>
          </a:p>
          <a:p>
            <a:r>
              <a:rPr lang="en-US" dirty="0"/>
              <a:t>Data statistics</a:t>
            </a:r>
          </a:p>
          <a:p>
            <a:r>
              <a:rPr lang="en-US" dirty="0"/>
              <a:t>Generates static views</a:t>
            </a:r>
          </a:p>
          <a:p>
            <a:r>
              <a:rPr lang="en-US" dirty="0"/>
              <a:t>Leverage features from rendered output (e.g., </a:t>
            </a:r>
            <a:r>
              <a:rPr lang="en-US" dirty="0" err="1"/>
              <a:t>overplotting</a:t>
            </a:r>
            <a:r>
              <a:rPr lang="en-US" dirty="0"/>
              <a:t>)</a:t>
            </a:r>
          </a:p>
          <a:p>
            <a:r>
              <a:rPr lang="en-US" dirty="0"/>
              <a:t>More complex/high-level tasks?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7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86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Voyager:</a:t>
            </a:r>
            <a:r>
              <a:rPr lang="en"/>
              <a:t> </a:t>
            </a:r>
            <a:r>
              <a:rPr lang="en" sz="4000"/>
              <a:t>Visual Design and Recommendations</a:t>
            </a:r>
            <a:endParaRPr sz="4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/>
              <a:t>Presented by Adam Kravitz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330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Background</a:t>
            </a:r>
            <a:endParaRPr u="sng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49400" y="2697100"/>
            <a:ext cx="5922800" cy="383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Published 2015! (Tableau came out 12 years ago)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Vega-lite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Exploratory Search - ”</a:t>
            </a:r>
            <a:r>
              <a:rPr lang="en">
                <a:highlight>
                  <a:srgbClr val="FFFFFF"/>
                </a:highlight>
              </a:rPr>
              <a:t>information retrieval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, such as investigating, evaluating, comparing, and synthesizing. Normally used when unsure how to achieve a goal.”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Visual encodings - How data is mapped to visual structures.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Mackinlay APT 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http://nb.mit.edu/f/57232</a:t>
            </a:r>
            <a:endParaRPr sz="120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94" name="Google Shape;94;p14" descr="Image result for tableau 20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667" y="929968"/>
            <a:ext cx="3322799" cy="249903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9628433" y="3508417"/>
            <a:ext cx="373600" cy="523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6" name="Google Shape;96;p14" descr="Image result for tableau 20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6768" y="4111034"/>
            <a:ext cx="2716929" cy="265786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6615067" y="1700500"/>
            <a:ext cx="1345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2003 Tableau</a:t>
            </a:r>
            <a:endParaRPr sz="1867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6970133" y="4837500"/>
            <a:ext cx="1345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~2015 Tableau</a:t>
            </a:r>
            <a:endParaRPr sz="1867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24696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It’s Back</a:t>
            </a:r>
            <a:endParaRPr u="sng"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30076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 b="1" u="sng"/>
              <a:t>Vega-lite</a:t>
            </a:r>
            <a:r>
              <a:rPr lang="en" sz="2400" b="1"/>
              <a:t> - “ </a:t>
            </a:r>
            <a:r>
              <a:rPr lang="en" sz="2067">
                <a:solidFill>
                  <a:srgbClr val="373A3C"/>
                </a:solidFill>
                <a:latin typeface="Arial"/>
                <a:ea typeface="Arial"/>
                <a:cs typeface="Arial"/>
                <a:sym typeface="Arial"/>
              </a:rPr>
              <a:t>Vega-Lite is a high-level grammar of interactive graphics. It provides a concise JSON syntax for rapidly generating visualizations ...</a:t>
            </a:r>
            <a:r>
              <a:rPr lang="en" sz="2400" b="1"/>
              <a:t>” </a:t>
            </a:r>
            <a:endParaRPr sz="2400" b="1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14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https://vega.github.io/vega-lite/</a:t>
            </a:r>
            <a:endParaRPr sz="2400" b="1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067" y="2262733"/>
            <a:ext cx="7976399" cy="3436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4815-B868-1D40-B92E-1421E447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24CF6-9A1F-3D41-BE80-CCA21E429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A1 grading released tomorrow</a:t>
            </a:r>
          </a:p>
          <a:p>
            <a:pPr marL="0" indent="0">
              <a:buNone/>
            </a:pPr>
            <a:r>
              <a:rPr lang="en-US"/>
              <a:t>Feedback on assignments?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74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Mackinlay APT: Background/Overview</a:t>
            </a:r>
            <a:endParaRPr u="sng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467167" y="2771833"/>
            <a:ext cx="43356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APT:  “A Presentation tool”</a:t>
            </a:r>
            <a:endParaRPr sz="2400"/>
          </a:p>
          <a:p>
            <a:pPr marL="0" indent="0">
              <a:spcBef>
                <a:spcPts val="2133"/>
              </a:spcBef>
              <a:buNone/>
            </a:pPr>
            <a:endParaRPr sz="2400"/>
          </a:p>
          <a:p>
            <a:pPr marL="0" indent="0">
              <a:spcBef>
                <a:spcPts val="2133"/>
              </a:spcBef>
              <a:buNone/>
            </a:pPr>
            <a:r>
              <a:rPr lang="en" sz="2400"/>
              <a:t>Mackinlay APT has an algebra that goes through and generates encodings which then picks a most effective subset of visualizations</a:t>
            </a:r>
            <a:endParaRPr sz="2400"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112" name="Google Shape;112;p16" descr="Image result for size vs color graph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651" y="3429001"/>
            <a:ext cx="2522700" cy="281233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7269100" y="4204500"/>
            <a:ext cx="11024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VS.</a:t>
            </a:r>
            <a:endParaRPr sz="1867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5344367" y="2771833"/>
            <a:ext cx="9904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400" b="1" ker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Size</a:t>
            </a:r>
            <a:endParaRPr sz="2400" b="1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6" descr="Image result for size vs color graph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7400" y="3482931"/>
            <a:ext cx="3648200" cy="2704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8913533" y="2815633"/>
            <a:ext cx="1738000" cy="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Shape and Color</a:t>
            </a:r>
            <a:endParaRPr sz="1867" b="1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01095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Mackinlay APT:</a:t>
            </a: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972600" y="2921333"/>
            <a:ext cx="2596400" cy="33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133" u="sng"/>
              <a:t>Expressiveness</a:t>
            </a:r>
            <a:r>
              <a:rPr lang="en" u="sng"/>
              <a:t>:</a:t>
            </a:r>
            <a:r>
              <a:rPr lang="en"/>
              <a:t> Does the visualization “express” all and only facts from the data</a:t>
            </a: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133" u="sng"/>
              <a:t>Effectiveness: </a:t>
            </a:r>
            <a:r>
              <a:rPr lang="en"/>
              <a:t>How easy is data from a visual perceived?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972600" y="2471800"/>
            <a:ext cx="2036800" cy="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Design criteria:</a:t>
            </a:r>
            <a:endParaRPr sz="1867" b="1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141000" y="6255733"/>
            <a:ext cx="3700000" cy="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933" u="sng" kern="0">
                <a:solidFill>
                  <a:srgbClr val="1C3678"/>
                </a:solidFill>
                <a:latin typeface="Arial"/>
                <a:cs typeface="Arial"/>
                <a:sym typeface="Arial"/>
                <a:hlinkClick r:id="rId3"/>
              </a:rPr>
              <a:t>https://courses.cs.washington.edu/courses/cse442/17au/lectures/CSE442-VisualEncoding.pdf</a:t>
            </a:r>
            <a:endParaRPr sz="933" kern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767" y="1758200"/>
            <a:ext cx="6499347" cy="4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8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Mackinlay APT: Ranking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36428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APT  searches over the design space and tests expressiveness of each visual encoding generated to see if it  passes the rank using the effectiveness criteria </a:t>
            </a:r>
            <a:endParaRPr/>
          </a:p>
          <a:p>
            <a:pPr indent="0">
              <a:spcBef>
                <a:spcPts val="2133"/>
              </a:spcBef>
              <a:buNone/>
            </a:pPr>
            <a:endParaRPr/>
          </a:p>
          <a:p>
            <a:pPr>
              <a:spcBef>
                <a:spcPts val="2133"/>
              </a:spcBef>
            </a:pPr>
            <a:r>
              <a:rPr lang="en"/>
              <a:t>Highest Effectiveness is visualization is kept</a:t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767" y="2471801"/>
            <a:ext cx="5490575" cy="3883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778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Expressiveness is a Range!</a:t>
            </a:r>
            <a:endParaRPr u="sng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164800" cy="38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b="1" u="sng"/>
              <a:t>Cartographies</a:t>
            </a:r>
            <a:r>
              <a:rPr lang="en"/>
              <a:t> - Excel ( limited range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 of charts and there is little support of 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value refinement )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 b="1"/>
              <a:t>vs.</a:t>
            </a:r>
            <a:endParaRPr b="1"/>
          </a:p>
          <a:p>
            <a:pPr marL="0" indent="0">
              <a:spcBef>
                <a:spcPts val="2133"/>
              </a:spcBef>
              <a:buNone/>
            </a:pPr>
            <a:r>
              <a:rPr lang="en" b="1" u="sng"/>
              <a:t>Programming languages</a:t>
            </a:r>
            <a:r>
              <a:rPr lang="en"/>
              <a:t> - R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(Multiple charts, and multiple ways to 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manipulate data)</a:t>
            </a:r>
            <a:endParaRPr/>
          </a:p>
        </p:txBody>
      </p:sp>
      <p:pic>
        <p:nvPicPr>
          <p:cNvPr id="139" name="Google Shape;139;p19" descr="Image result for excel graph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001" y="1608733"/>
            <a:ext cx="4855433" cy="2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 descr="Image result for r graph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834" y="3843196"/>
            <a:ext cx="3421785" cy="30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0352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Seems Familiar </a:t>
            </a:r>
            <a:endParaRPr u="sng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972600" y="2655333"/>
            <a:ext cx="102516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Like Tableau but with its  own grammar.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133" y="1068801"/>
            <a:ext cx="6773200" cy="382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 descr="Image result for tableau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33" y="3429000"/>
            <a:ext cx="6029600" cy="30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940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Its All About Browsing</a:t>
            </a:r>
            <a:endParaRPr u="sng"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52312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Supports faceted browsing</a:t>
            </a:r>
            <a:endParaRPr sz="2400"/>
          </a:p>
          <a:p>
            <a:pPr marL="0" indent="0">
              <a:spcBef>
                <a:spcPts val="2133"/>
              </a:spcBef>
              <a:buNone/>
            </a:pPr>
            <a:r>
              <a:rPr lang="en" sz="2400"/>
              <a:t>Exchanges specifications for browsing (exchanges saying what you exactly want and adjusting with exploration)</a:t>
            </a:r>
            <a:endParaRPr sz="240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/>
              <a:t>More coverage/exploration and like tableau exploration </a:t>
            </a:r>
            <a:endParaRPr sz="2400"/>
          </a:p>
        </p:txBody>
      </p:sp>
      <p:pic>
        <p:nvPicPr>
          <p:cNvPr id="155" name="Google Shape;155;p21" descr="Image result for faceted graph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667" y="3657300"/>
            <a:ext cx="2672200" cy="26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667" y="1569399"/>
            <a:ext cx="4150764" cy="1350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350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Compass Recommendations</a:t>
            </a:r>
            <a:endParaRPr u="sng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256333" y="2847200"/>
            <a:ext cx="5188000" cy="40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23323">
              <a:buSzPts val="1400"/>
            </a:pPr>
            <a:r>
              <a:rPr lang="en" sz="1867"/>
              <a:t>Enumerate, ranks, and prune recommendations</a:t>
            </a:r>
            <a:endParaRPr sz="1867"/>
          </a:p>
          <a:p>
            <a:pPr lvl="1" indent="-423323">
              <a:spcBef>
                <a:spcPts val="0"/>
              </a:spcBef>
              <a:buSzPts val="1400"/>
            </a:pPr>
            <a:r>
              <a:rPr lang="en" sz="1867"/>
              <a:t>Take user variable set and recommend more variables</a:t>
            </a:r>
            <a:endParaRPr sz="1867"/>
          </a:p>
          <a:p>
            <a:pPr lvl="1" indent="-423323">
              <a:spcBef>
                <a:spcPts val="0"/>
              </a:spcBef>
              <a:buSzPts val="1400"/>
            </a:pPr>
            <a:r>
              <a:rPr lang="en" sz="1867"/>
              <a:t>Then apply data transformations (aggregation, binning</a:t>
            </a:r>
            <a:endParaRPr sz="1867"/>
          </a:p>
          <a:p>
            <a:pPr lvl="1" indent="-423323">
              <a:spcBef>
                <a:spcPts val="0"/>
              </a:spcBef>
              <a:buSzPts val="1400"/>
            </a:pPr>
            <a:r>
              <a:rPr lang="en" sz="1867"/>
              <a:t>Design encodings based on ranks</a:t>
            </a:r>
            <a:endParaRPr sz="1867"/>
          </a:p>
          <a:p>
            <a:pPr lvl="1" indent="-423323">
              <a:spcBef>
                <a:spcPts val="0"/>
              </a:spcBef>
              <a:buSzPts val="1400"/>
            </a:pPr>
            <a:r>
              <a:rPr lang="en" sz="1867"/>
              <a:t>Prune similar ones)</a:t>
            </a:r>
            <a:endParaRPr sz="1867"/>
          </a:p>
          <a:p>
            <a:pPr indent="-423323">
              <a:buSzPts val="1400"/>
            </a:pPr>
            <a:r>
              <a:rPr lang="en" sz="1867"/>
              <a:t>Selecting Recommended variables</a:t>
            </a:r>
            <a:endParaRPr sz="1867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201" y="3606533"/>
            <a:ext cx="7034796" cy="31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0402" y="947085"/>
            <a:ext cx="3182556" cy="2335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4267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Selecting Variables</a:t>
            </a:r>
            <a:endParaRPr u="sng"/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1867"/>
              <a:t>U = a varble set selected by the user (of size k</a:t>
            </a:r>
            <a:endParaRPr sz="1867"/>
          </a:p>
          <a:p>
            <a:pPr marL="0" indent="0">
              <a:spcBef>
                <a:spcPts val="2133"/>
              </a:spcBef>
              <a:buNone/>
            </a:pPr>
            <a:r>
              <a:rPr lang="en" sz="1867"/>
              <a:t>D = Data schema’s selection of variable set</a:t>
            </a:r>
            <a:endParaRPr sz="1867"/>
          </a:p>
          <a:p>
            <a:pPr marL="0" indent="0">
              <a:spcBef>
                <a:spcPts val="2133"/>
              </a:spcBef>
              <a:buNone/>
            </a:pPr>
            <a:r>
              <a:rPr lang="en" sz="1867"/>
              <a:t>V = U  ⋃  (an extra variable from the set n)</a:t>
            </a:r>
            <a:endParaRPr sz="1867"/>
          </a:p>
          <a:p>
            <a:pPr marL="0" indent="0">
              <a:spcBef>
                <a:spcPts val="2133"/>
              </a:spcBef>
              <a:buNone/>
            </a:pPr>
            <a:r>
              <a:rPr lang="en" sz="1867"/>
              <a:t>n= | D - U| = number of all variables not used</a:t>
            </a:r>
            <a:endParaRPr sz="1867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1867"/>
              <a:t>Compass returns Σ = [U, v</a:t>
            </a:r>
            <a:r>
              <a:rPr lang="en" sz="1867" baseline="-25000"/>
              <a:t>1</a:t>
            </a:r>
            <a:r>
              <a:rPr lang="en" sz="1867"/>
              <a:t>, v</a:t>
            </a:r>
            <a:r>
              <a:rPr lang="en" sz="1867" baseline="-25000"/>
              <a:t>2</a:t>
            </a:r>
            <a:r>
              <a:rPr lang="en" sz="1867"/>
              <a:t>, …, v</a:t>
            </a:r>
            <a:r>
              <a:rPr lang="en" sz="1867" baseline="-25000"/>
              <a:t>n</a:t>
            </a:r>
            <a:r>
              <a:rPr lang="en" sz="1867"/>
              <a:t>]</a:t>
            </a:r>
            <a:endParaRPr sz="1867"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5073033"/>
            <a:ext cx="4622888" cy="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601" y="2471800"/>
            <a:ext cx="1978617" cy="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1601" y="3415619"/>
            <a:ext cx="2527361" cy="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4567" y="4335483"/>
            <a:ext cx="5291032" cy="531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281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Translation</a:t>
            </a:r>
            <a:endParaRPr u="sng"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Compass returns a set, containing a variable set, that the user picked from the data schema</a:t>
            </a:r>
            <a:endParaRPr sz="2400"/>
          </a:p>
          <a:p>
            <a:pPr marL="0" indent="0">
              <a:spcBef>
                <a:spcPts val="2133"/>
              </a:spcBef>
              <a:buNone/>
            </a:pPr>
            <a:r>
              <a:rPr lang="en" sz="2400"/>
              <a:t>As well as a copy of that set added with 1 extra variable  from the data schema that wasn't part of the original user set.</a:t>
            </a:r>
            <a:endParaRPr sz="240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/>
              <a:t>This is repeated with each variable from the data schema that wasn’t part of the the original user set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0260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Transformations?</a:t>
            </a:r>
            <a:endParaRPr u="sng"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Voyager breaks down data</a:t>
            </a:r>
            <a:endParaRPr sz="2400"/>
          </a:p>
          <a:p>
            <a:pPr marL="0" indent="0">
              <a:spcBef>
                <a:spcPts val="2133"/>
              </a:spcBef>
              <a:buNone/>
            </a:pPr>
            <a:r>
              <a:rPr lang="en" sz="2400"/>
              <a:t>Quantitative = measure</a:t>
            </a:r>
            <a:endParaRPr sz="2400"/>
          </a:p>
          <a:p>
            <a:pPr marL="0" indent="0">
              <a:spcBef>
                <a:spcPts val="2133"/>
              </a:spcBef>
              <a:buNone/>
            </a:pPr>
            <a:r>
              <a:rPr lang="en" sz="2400"/>
              <a:t>All other data types = domain</a:t>
            </a:r>
            <a:endParaRPr sz="240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/>
              <a:t>Transformations are then done on the data (Aggregation, Binning, sampling, equation transformations)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415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D498-FFEF-B843-958C-903E5A3D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D79E-E44E-E445-A4D1-4280C5AA9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Project Proposal due tonight: follow format of the prospectus</a:t>
            </a:r>
          </a:p>
          <a:p>
            <a:r>
              <a:rPr lang="en-US" dirty="0"/>
              <a:t>What is the problem</a:t>
            </a:r>
          </a:p>
          <a:p>
            <a:r>
              <a:rPr lang="en-US" dirty="0"/>
              <a:t>Why is it important</a:t>
            </a:r>
          </a:p>
          <a:p>
            <a:r>
              <a:rPr lang="en-US" dirty="0"/>
              <a:t>Why is it hard</a:t>
            </a:r>
          </a:p>
          <a:p>
            <a:r>
              <a:rPr lang="en-US" dirty="0"/>
              <a:t>What is your key idea or approach </a:t>
            </a:r>
          </a:p>
          <a:p>
            <a:pPr lvl="1"/>
            <a:r>
              <a:rPr lang="en-US" dirty="0"/>
              <a:t>Any initial results already shown</a:t>
            </a:r>
          </a:p>
          <a:p>
            <a:pPr lvl="1"/>
            <a:r>
              <a:rPr lang="en-US" dirty="0"/>
              <a:t>If not, provide a sketch of idea/algorithm</a:t>
            </a:r>
          </a:p>
          <a:p>
            <a:pPr lvl="1"/>
            <a:r>
              <a:rPr lang="en-US" dirty="0"/>
              <a:t>If not, provide a architecture diagram of the system</a:t>
            </a:r>
          </a:p>
          <a:p>
            <a:pPr lvl="1"/>
            <a:r>
              <a:rPr lang="en-US" dirty="0"/>
              <a:t>The more detailed the better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OK to change idea &amp; add partner between now and related work deadline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https://columbiaviz.github.io/2020s_w6998/projects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9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Making the Encodings</a:t>
            </a:r>
            <a:endParaRPr u="sng"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35704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Compass generates the permutations of variables, marks, and encodings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Variables assigned permitted encodings called a mapping, which is then combine the valid marks for those mappings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These encodings and marks are then picking by a ranking chart. 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000" y="2471800"/>
            <a:ext cx="7551091" cy="4097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02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Evaluations:</a:t>
            </a:r>
            <a:endParaRPr u="sng"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Recommendation Browsing vs. Manual Chart Construction on exploratory analysis on unseen data. The research group made the tool to be the control group.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Sample 16 students with experience using visual tools. Got tool interaction logs, and no eye tracking data.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I would have also made a control tool to compare too, but I would test a mix of non experience users and experience users. If the tool was good for exploring, complete novices speed rate should also be measured and show a significant difference in the ease to use the program and exploration.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/>
              <a:t>Overall from the  paper’s testing, Voyager allowed people to explore more and look over 3 times the amount of datasets and was preferred for exploration. Seems to satisfy the researchers’ goal for this paper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9998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Future Work:</a:t>
            </a:r>
            <a:endParaRPr u="sng"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The Paper:  Additional interaction techniques besides browsing, interacting with data while browsing. As well as probabilistic ranking models/ personalization relational models.</a:t>
            </a:r>
            <a:endParaRPr sz="2400"/>
          </a:p>
          <a:p>
            <a:pPr marL="0" indent="0">
              <a:spcBef>
                <a:spcPts val="2133"/>
              </a:spcBef>
              <a:buNone/>
            </a:pPr>
            <a:r>
              <a:rPr lang="en" sz="2400"/>
              <a:t>How about browsing data without any input but just on the fact of finding any patterns in the data?</a:t>
            </a:r>
            <a:endParaRPr sz="2400"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782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4524000" y="3072200"/>
            <a:ext cx="3144000" cy="71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u="sng"/>
              <a:t>DISCUSSION </a:t>
            </a:r>
            <a:endParaRPr u="sng"/>
          </a:p>
        </p:txBody>
      </p:sp>
    </p:spTree>
    <p:extLst>
      <p:ext uri="{BB962C8B-B14F-4D97-AF65-F5344CB8AC3E}">
        <p14:creationId xmlns:p14="http://schemas.microsoft.com/office/powerpoint/2010/main" val="103556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27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890C-0FBB-9642-A68C-77282320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D6996-D565-A348-8D29-618E51CF8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Was the evaluation “fair”?  What would you have done?</a:t>
            </a:r>
          </a:p>
          <a:p>
            <a:endParaRPr lang="en-US" dirty="0"/>
          </a:p>
          <a:p>
            <a:pPr lvl="1"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53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1FD-F4CC-3547-9D92-33422435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9D0A-0032-C248-9FA8-6DBDA2A91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breadth vs depth the appropriate axis to study?</a:t>
            </a:r>
          </a:p>
          <a:p>
            <a:endParaRPr lang="en-US" dirty="0"/>
          </a:p>
          <a:p>
            <a:r>
              <a:rPr lang="en-US" dirty="0"/>
              <a:t>What are the pros and cons of breadth-oriented exploration?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45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1FD-F4CC-3547-9D92-33422435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9D0A-0032-C248-9FA8-6DBDA2A91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characteristics should be important in recommendation?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8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91FD-F4CC-3547-9D92-33422435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A9D0A-0032-C248-9FA8-6DBDA2A91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characteristics should be important in recommendation?</a:t>
            </a:r>
          </a:p>
          <a:p>
            <a:pPr lvl="1"/>
            <a:r>
              <a:rPr lang="en-US" dirty="0"/>
              <a:t>Task/user goals  (what does the task of exploration mean?)</a:t>
            </a:r>
          </a:p>
          <a:p>
            <a:pPr lvl="1"/>
            <a:r>
              <a:rPr lang="en-US" dirty="0"/>
              <a:t>Directly find “interesting” views</a:t>
            </a:r>
          </a:p>
          <a:p>
            <a:pPr lvl="1"/>
            <a:r>
              <a:rPr lang="en-US" dirty="0"/>
              <a:t>Perceptual appropriateness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9464-B491-B947-9FA9-E36401BA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7EF4-A5BA-6A49-AA3B-A5680540B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scribe for Voyager half of class</a:t>
            </a:r>
          </a:p>
        </p:txBody>
      </p:sp>
    </p:spTree>
    <p:extLst>
      <p:ext uri="{BB962C8B-B14F-4D97-AF65-F5344CB8AC3E}">
        <p14:creationId xmlns:p14="http://schemas.microsoft.com/office/powerpoint/2010/main" val="70989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Draco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8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CBE6-985E-8949-BBE8-2F1E0993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E81E-B19B-8748-8F4E-9B561BD44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Choosing a good vis design for a dataset is hard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Factors that determine “good” constantly changing</a:t>
            </a:r>
          </a:p>
          <a:p>
            <a:pPr marL="457200" lvl="1" indent="0">
              <a:buNone/>
            </a:pPr>
            <a:r>
              <a:rPr lang="en-US" dirty="0"/>
              <a:t>result of perceptual/usability studies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Way to leverage evolving vis research for auto-visualization?</a:t>
            </a:r>
          </a:p>
        </p:txBody>
      </p:sp>
    </p:spTree>
    <p:extLst>
      <p:ext uri="{BB962C8B-B14F-4D97-AF65-F5344CB8AC3E}">
        <p14:creationId xmlns:p14="http://schemas.microsoft.com/office/powerpoint/2010/main" val="24247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Studies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69" y="1393824"/>
            <a:ext cx="5689600" cy="2665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440" y="4059706"/>
            <a:ext cx="5779059" cy="2370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435" y="365125"/>
            <a:ext cx="4047067" cy="1049349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31" y="2368670"/>
            <a:ext cx="5675142" cy="262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013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64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1446</Words>
  <Application>Microsoft Macintosh PowerPoint</Application>
  <PresentationFormat>Widescreen</PresentationFormat>
  <Paragraphs>211</Paragraphs>
  <Slides>48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Lato</vt:lpstr>
      <vt:lpstr>Raleway</vt:lpstr>
      <vt:lpstr>Office Theme</vt:lpstr>
      <vt:lpstr>Streamline</vt:lpstr>
      <vt:lpstr>Recommendation Week 4</vt:lpstr>
      <vt:lpstr>Administrivia</vt:lpstr>
      <vt:lpstr>Administrivia</vt:lpstr>
      <vt:lpstr>Administrivia</vt:lpstr>
      <vt:lpstr>Administrivia</vt:lpstr>
      <vt:lpstr>Draco</vt:lpstr>
      <vt:lpstr>Motivation</vt:lpstr>
      <vt:lpstr>Perceptual Studies</vt:lpstr>
      <vt:lpstr>APT</vt:lpstr>
      <vt:lpstr>APT</vt:lpstr>
      <vt:lpstr>APT</vt:lpstr>
      <vt:lpstr>APT</vt:lpstr>
      <vt:lpstr>Tableau</vt:lpstr>
      <vt:lpstr>ShowMe</vt:lpstr>
      <vt:lpstr>Voyager</vt:lpstr>
      <vt:lpstr>Order of works</vt:lpstr>
      <vt:lpstr>Contributions</vt:lpstr>
      <vt:lpstr>Constraint Language</vt:lpstr>
      <vt:lpstr>Constraint Language</vt:lpstr>
      <vt:lpstr>Constraint Language Examples</vt:lpstr>
      <vt:lpstr>Learning Soft Weights</vt:lpstr>
      <vt:lpstr>Evaluation/Experiments</vt:lpstr>
      <vt:lpstr>Draco Discussion</vt:lpstr>
      <vt:lpstr>Draco</vt:lpstr>
      <vt:lpstr>Draco</vt:lpstr>
      <vt:lpstr>Draco</vt:lpstr>
      <vt:lpstr>Voyager: Visual Design and Recommendations</vt:lpstr>
      <vt:lpstr>Background</vt:lpstr>
      <vt:lpstr>It’s Back</vt:lpstr>
      <vt:lpstr>Mackinlay APT: Background/Overview</vt:lpstr>
      <vt:lpstr>Mackinlay APT:</vt:lpstr>
      <vt:lpstr>Mackinlay APT: Ranking</vt:lpstr>
      <vt:lpstr>Expressiveness is a Range!</vt:lpstr>
      <vt:lpstr>Seems Familiar </vt:lpstr>
      <vt:lpstr>Its All About Browsing</vt:lpstr>
      <vt:lpstr>Compass Recommendations</vt:lpstr>
      <vt:lpstr>Selecting Variables</vt:lpstr>
      <vt:lpstr>Translation</vt:lpstr>
      <vt:lpstr>Transformations?</vt:lpstr>
      <vt:lpstr>Making the Encodings</vt:lpstr>
      <vt:lpstr>Evaluations:</vt:lpstr>
      <vt:lpstr>Future Work:</vt:lpstr>
      <vt:lpstr>DISCUSSION </vt:lpstr>
      <vt:lpstr>Voyager Discussion</vt:lpstr>
      <vt:lpstr>Voyager</vt:lpstr>
      <vt:lpstr>Voyager</vt:lpstr>
      <vt:lpstr>Voyager</vt:lpstr>
      <vt:lpstr>Voyager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Discussion Week 3</dc:title>
  <dc:creator>Microsoft Office User</dc:creator>
  <cp:lastModifiedBy>Yiru Chen</cp:lastModifiedBy>
  <cp:revision>55</cp:revision>
  <dcterms:created xsi:type="dcterms:W3CDTF">2020-02-11T18:09:54Z</dcterms:created>
  <dcterms:modified xsi:type="dcterms:W3CDTF">2020-02-13T04:43:31Z</dcterms:modified>
</cp:coreProperties>
</file>